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306" r:id="rId2"/>
    <p:sldId id="482" r:id="rId3"/>
    <p:sldId id="424" r:id="rId4"/>
    <p:sldId id="479" r:id="rId5"/>
    <p:sldId id="505" r:id="rId6"/>
    <p:sldId id="488" r:id="rId7"/>
    <p:sldId id="504" r:id="rId8"/>
    <p:sldId id="501" r:id="rId9"/>
    <p:sldId id="509" r:id="rId10"/>
    <p:sldId id="510" r:id="rId11"/>
    <p:sldId id="511" r:id="rId12"/>
    <p:sldId id="491" r:id="rId13"/>
    <p:sldId id="506" r:id="rId14"/>
    <p:sldId id="502" r:id="rId15"/>
    <p:sldId id="503" r:id="rId16"/>
    <p:sldId id="508" r:id="rId17"/>
    <p:sldId id="435" r:id="rId18"/>
    <p:sldId id="480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3399"/>
    <a:srgbClr val="0033CC"/>
    <a:srgbClr val="005390"/>
    <a:srgbClr val="1D735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48" autoAdjust="0"/>
    <p:restoredTop sz="87708" autoAdjust="0"/>
  </p:normalViewPr>
  <p:slideViewPr>
    <p:cSldViewPr snapToGrid="0">
      <p:cViewPr>
        <p:scale>
          <a:sx n="60" d="100"/>
          <a:sy n="60" d="100"/>
        </p:scale>
        <p:origin x="-1590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1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30" tIns="44865" rIns="89730" bIns="4486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27" y="0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30" tIns="44865" rIns="89730" bIns="4486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5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684926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30" tIns="44865" rIns="89730" bIns="4486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5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30" tIns="44865" rIns="89730" bIns="448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25D1FB4-7680-4A6A-8C26-4F19D52AA7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21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4" rIns="91425" bIns="45714" numCol="1" anchor="t" anchorCtr="0" compatLnSpc="1">
            <a:prstTxWarp prst="textNoShape">
              <a:avLst/>
            </a:prstTxWarp>
          </a:bodyPr>
          <a:lstStyle>
            <a:lvl1pPr defTabSz="914437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27" y="0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4" rIns="91425" bIns="45714" numCol="1" anchor="t" anchorCtr="0" compatLnSpc="1">
            <a:prstTxWarp prst="textNoShape">
              <a:avLst/>
            </a:prstTxWarp>
          </a:bodyPr>
          <a:lstStyle>
            <a:lvl1pPr algn="r" defTabSz="914437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21" y="4344025"/>
            <a:ext cx="5485158" cy="41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4" rIns="91425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684926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4" rIns="91425" bIns="45714" numCol="1" anchor="b" anchorCtr="0" compatLnSpc="1">
            <a:prstTxWarp prst="textNoShape">
              <a:avLst/>
            </a:prstTxWarp>
          </a:bodyPr>
          <a:lstStyle>
            <a:lvl1pPr defTabSz="914437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4" rIns="91425" bIns="45714" numCol="1" anchor="b" anchorCtr="0" compatLnSpc="1">
            <a:prstTxWarp prst="textNoShape">
              <a:avLst/>
            </a:prstTxWarp>
          </a:bodyPr>
          <a:lstStyle>
            <a:lvl1pPr algn="r" defTabSz="914437" eaLnBrk="1" hangingPunct="1">
              <a:defRPr sz="1200"/>
            </a:lvl1pPr>
          </a:lstStyle>
          <a:p>
            <a:pPr>
              <a:defRPr/>
            </a:pPr>
            <a:fld id="{ACA1943B-2FC0-42A1-B836-0650ED3078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875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FBF318-6CB3-4604-AE95-51DF3DA916E3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4488"/>
          </a:xfrm>
          <a:noFill/>
          <a:ln/>
        </p:spPr>
        <p:txBody>
          <a:bodyPr/>
          <a:lstStyle/>
          <a:p>
            <a:pPr marL="224325" indent="-224325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A1943B-2FC0-42A1-B836-0650ED3078C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A1943B-2FC0-42A1-B836-0650ED3078C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A1943B-2FC0-42A1-B836-0650ED3078C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kern="1200" dirty="0">
              <a:solidFill>
                <a:schemeClr val="tx1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A1943B-2FC0-42A1-B836-0650ED3078C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A1943B-2FC0-42A1-B836-0650ED3078C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A1943B-2FC0-42A1-B836-0650ED3078C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A1943B-2FC0-42A1-B836-0650ED3078C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A1943B-2FC0-42A1-B836-0650ED3078C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A1943B-2FC0-42A1-B836-0650ED3078C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A1943B-2FC0-42A1-B836-0650ED3078C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A1943B-2FC0-42A1-B836-0650ED3078C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A1943B-2FC0-42A1-B836-0650ED3078C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USGSA-11197_FAS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85975"/>
            <a:ext cx="9144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708150"/>
            <a:ext cx="9144000" cy="850900"/>
          </a:xfrm>
          <a:prstGeom prst="rect">
            <a:avLst/>
          </a:prstGeom>
          <a:solidFill>
            <a:srgbClr val="9900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04813">
              <a:defRPr/>
            </a:pPr>
            <a:r>
              <a:rPr lang="en-US" sz="3600" dirty="0">
                <a:solidFill>
                  <a:schemeClr val="bg1"/>
                </a:solidFill>
                <a:ea typeface="ヒラギノ角ゴ Pro W3"/>
                <a:cs typeface="ヒラギノ角ゴ Pro W3"/>
              </a:rPr>
              <a:t>Federal Acquisition Service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2514600"/>
            <a:ext cx="9144000" cy="420688"/>
          </a:xfrm>
          <a:prstGeom prst="rect">
            <a:avLst/>
          </a:prstGeom>
          <a:solidFill>
            <a:srgbClr val="00539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613" y="455613"/>
            <a:ext cx="8509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267200" y="1066800"/>
            <a:ext cx="444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rIns="0"/>
          <a:lstStyle/>
          <a:p>
            <a:pPr algn="r">
              <a:defRPr/>
            </a:pPr>
            <a:r>
              <a:rPr lang="en-US" sz="1400" b="1" dirty="0">
                <a:solidFill>
                  <a:srgbClr val="4C4C4C"/>
                </a:solidFill>
                <a:ea typeface="ヒラギノ角ゴ Pro W3"/>
                <a:cs typeface="ヒラギノ角ゴ Pro W3"/>
              </a:rPr>
              <a:t>U.S. General Services Administration</a:t>
            </a:r>
            <a:endParaRPr lang="en-US" dirty="0">
              <a:latin typeface="Franklin Gothic Medium" pitchFamily="34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60B73-01B5-41AF-9CCD-433325F01B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4913" y="2286000"/>
            <a:ext cx="1941512" cy="396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286000"/>
            <a:ext cx="5676900" cy="396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C673E-1704-4A56-AB1C-1980039AA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00F41-7BB7-4530-87B9-705D84766A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844BB-22FD-4707-9F62-2BCCC9C7FC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3200400"/>
            <a:ext cx="3808412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425" y="3200400"/>
            <a:ext cx="3808413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FF571-6B31-4991-B4FC-A6DB69D095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0101D-F2E0-48A3-9C2E-2F4D29D5F6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BA836-31C5-467F-AFCB-04AF8CEBF0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F97C7-DF67-436A-898E-5D17E95026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073A9-6378-4491-AF0A-7E41149F40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296E0-D355-4672-9A74-BAB18E6D14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838200"/>
            <a:ext cx="9144000" cy="525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latin typeface="Times" pitchFamily="18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3200400"/>
            <a:ext cx="77692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0"/>
            <a:ext cx="7769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0" y="6019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Times" pitchFamily="18" charset="0"/>
            </a:endParaRP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3644AE4B-ACB7-449C-841A-864882F7C7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5613" y="455613"/>
            <a:ext cx="8509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1708150"/>
            <a:ext cx="9144000" cy="420688"/>
          </a:xfrm>
          <a:prstGeom prst="rect">
            <a:avLst/>
          </a:prstGeom>
          <a:solidFill>
            <a:srgbClr val="9900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7663">
              <a:defRPr/>
            </a:pPr>
            <a:r>
              <a:rPr lang="en-US" sz="2000" dirty="0">
                <a:solidFill>
                  <a:schemeClr val="bg1"/>
                </a:solidFill>
                <a:ea typeface="ヒラギノ角ゴ Pro W3"/>
                <a:cs typeface="ヒラギノ角ゴ Pro W3"/>
              </a:rPr>
              <a:t>Federal Acquisition Service</a:t>
            </a:r>
            <a:endParaRPr lang="en-US" sz="2000" dirty="0">
              <a:latin typeface="Franklin Gothic Medium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4114800" y="1066800"/>
            <a:ext cx="457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rIns="0"/>
          <a:lstStyle/>
          <a:p>
            <a:pPr algn="r">
              <a:defRPr/>
            </a:pPr>
            <a:r>
              <a:rPr lang="en-US" sz="1400" b="1" dirty="0">
                <a:solidFill>
                  <a:srgbClr val="4C4C4C"/>
                </a:solidFill>
                <a:ea typeface="ヒラギノ角ゴ Pro W3"/>
                <a:cs typeface="ヒラギノ角ゴ Pro W3"/>
              </a:rPr>
              <a:t>U.S. General Services Administration</a:t>
            </a:r>
            <a:endParaRPr lang="en-US" dirty="0">
              <a:latin typeface="Franklin Gothic Medium" pitchFamily="34" charset="0"/>
              <a:ea typeface="ヒラギノ角ゴ Pro W3"/>
              <a:cs typeface="ヒラギノ角ゴ Pro W3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39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390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390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390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390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390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390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390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39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Ø"/>
        <a:defRPr sz="2400">
          <a:solidFill>
            <a:srgbClr val="005390"/>
          </a:solidFill>
          <a:latin typeface="+mn-lt"/>
          <a:ea typeface="+mn-ea"/>
          <a:cs typeface="+mn-cs"/>
        </a:defRPr>
      </a:lvl1pPr>
      <a:lvl2pPr marL="742950" indent="-220663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"/>
        <a:defRPr sz="2400">
          <a:solidFill>
            <a:srgbClr val="00539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itchFamily="34" charset="0"/>
        <a:buChar char="–"/>
        <a:defRPr sz="2400">
          <a:solidFill>
            <a:srgbClr val="00539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§"/>
        <a:defRPr sz="2400">
          <a:solidFill>
            <a:srgbClr val="00539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ú"/>
        <a:defRPr sz="2400">
          <a:solidFill>
            <a:srgbClr val="005390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ú"/>
        <a:defRPr sz="2400">
          <a:solidFill>
            <a:srgbClr val="00539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ú"/>
        <a:defRPr sz="2400">
          <a:solidFill>
            <a:srgbClr val="00539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ú"/>
        <a:defRPr sz="2400">
          <a:solidFill>
            <a:srgbClr val="00539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ú"/>
        <a:defRPr sz="2400">
          <a:solidFill>
            <a:srgbClr val="00539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457200" y="3581400"/>
            <a:ext cx="8382000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0" tIns="0" rIns="0" bIns="0"/>
          <a:lstStyle/>
          <a:p>
            <a:pPr algn="ctr">
              <a:spcBef>
                <a:spcPct val="150000"/>
              </a:spcBef>
              <a:defRPr/>
            </a:pPr>
            <a:r>
              <a:rPr lang="en-US" sz="4000" b="1" dirty="0" smtClean="0">
                <a:solidFill>
                  <a:srgbClr val="F5F5F5"/>
                </a:solidFill>
              </a:rPr>
              <a:t>OASIS</a:t>
            </a:r>
            <a:br>
              <a:rPr lang="en-US" sz="4000" b="1" dirty="0" smtClean="0">
                <a:solidFill>
                  <a:srgbClr val="F5F5F5"/>
                </a:solidFill>
              </a:rPr>
            </a:br>
            <a:r>
              <a:rPr lang="en-US" sz="2800" b="1" dirty="0" smtClean="0">
                <a:solidFill>
                  <a:srgbClr val="F5F5F5"/>
                </a:solidFill>
              </a:rPr>
              <a:t>One Acquisition Solution for Integrated Services</a:t>
            </a:r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457200" y="5533571"/>
            <a:ext cx="7827963" cy="714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0" tIns="0" rIns="0" bIns="0" anchor="b"/>
          <a:lstStyle/>
          <a:p>
            <a:pPr algn="ctr">
              <a:spcBef>
                <a:spcPct val="150000"/>
              </a:spcBef>
              <a:defRPr/>
            </a:pPr>
            <a:r>
              <a:rPr lang="en-US" sz="2100" dirty="0">
                <a:solidFill>
                  <a:srgbClr val="F5F5F5"/>
                </a:solidFill>
              </a:rPr>
              <a:t/>
            </a:r>
            <a:br>
              <a:rPr lang="en-US" sz="2100" dirty="0">
                <a:solidFill>
                  <a:srgbClr val="F5F5F5"/>
                </a:solidFill>
              </a:rPr>
            </a:br>
            <a:r>
              <a:rPr lang="en-US" sz="2100" dirty="0" smtClean="0">
                <a:solidFill>
                  <a:srgbClr val="F5F5F5"/>
                </a:solidFill>
              </a:rPr>
              <a:t>General Services Administration (GSA)</a:t>
            </a:r>
          </a:p>
          <a:p>
            <a:pPr algn="ctr">
              <a:spcBef>
                <a:spcPct val="150000"/>
              </a:spcBef>
              <a:defRPr/>
            </a:pPr>
            <a:r>
              <a:rPr lang="en-US" sz="2100" dirty="0" smtClean="0">
                <a:solidFill>
                  <a:srgbClr val="F5F5F5"/>
                </a:solidFill>
              </a:rPr>
              <a:t>Office of General Supplies and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08719"/>
            <a:ext cx="9144000" cy="553998"/>
          </a:xfrm>
        </p:spPr>
        <p:txBody>
          <a:bodyPr/>
          <a:lstStyle/>
          <a:p>
            <a:r>
              <a:rPr lang="en-US" sz="30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75642"/>
            <a:ext cx="9143999" cy="4475218"/>
          </a:xfrm>
        </p:spPr>
        <p:txBody>
          <a:bodyPr/>
          <a:lstStyle/>
          <a:p>
            <a:r>
              <a:rPr lang="en-US" sz="2800" dirty="0" smtClean="0"/>
              <a:t>There are no preset rates for ANY task order!</a:t>
            </a:r>
          </a:p>
          <a:p>
            <a:r>
              <a:rPr lang="en-US" sz="2800" dirty="0" smtClean="0"/>
              <a:t>There are no ceiling rates for ANY task order other than a sole source Time and Material task order!</a:t>
            </a:r>
            <a:endParaRPr lang="en-US" sz="2800" dirty="0"/>
          </a:p>
          <a:p>
            <a:r>
              <a:rPr lang="en-US" sz="2800" dirty="0" smtClean="0"/>
              <a:t>Price your proposals based upon the requirements of the task order.  Each task order is unique.</a:t>
            </a:r>
          </a:p>
          <a:p>
            <a:pPr lvl="1">
              <a:buNone/>
            </a:pPr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374775" y="488731"/>
            <a:ext cx="7769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539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OASIS</a:t>
            </a:r>
            <a:r>
              <a:rPr lang="en-US" sz="3200" b="1" kern="0" dirty="0">
                <a:solidFill>
                  <a:srgbClr val="00539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0" dirty="0" smtClean="0">
                <a:solidFill>
                  <a:srgbClr val="005390"/>
                </a:solidFill>
                <a:latin typeface="+mj-lt"/>
                <a:ea typeface="+mj-ea"/>
                <a:cs typeface="+mj-cs"/>
              </a:rPr>
              <a:t>Fundamentals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539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F00F41-7BB7-4530-87B9-705D84766AB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841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08719"/>
            <a:ext cx="9144000" cy="553998"/>
          </a:xfrm>
        </p:spPr>
        <p:txBody>
          <a:bodyPr/>
          <a:lstStyle/>
          <a:p>
            <a:r>
              <a:rPr lang="en-US" sz="30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75642"/>
            <a:ext cx="9143999" cy="4475218"/>
          </a:xfrm>
        </p:spPr>
        <p:txBody>
          <a:bodyPr/>
          <a:lstStyle/>
          <a:p>
            <a:r>
              <a:rPr lang="en-US" dirty="0" smtClean="0"/>
              <a:t>TEAMING:</a:t>
            </a:r>
            <a:endParaRPr lang="en-US" dirty="0" smtClean="0"/>
          </a:p>
          <a:p>
            <a:pPr lvl="1"/>
            <a:r>
              <a:rPr lang="en-US" dirty="0" smtClean="0"/>
              <a:t>Other than the basic limitation on subcontracting associated with small business set-asides, there is NO limitation as to who you can team up with or subcontract with.</a:t>
            </a:r>
          </a:p>
          <a:p>
            <a:pPr lvl="1"/>
            <a:r>
              <a:rPr lang="en-US" dirty="0" smtClean="0"/>
              <a:t>You are encouraged to create the best possible team of contractors specific to each task order requirement</a:t>
            </a:r>
          </a:p>
          <a:p>
            <a:pPr lvl="1"/>
            <a:r>
              <a:rPr lang="en-US" dirty="0" smtClean="0"/>
              <a:t>Develop relationships with other OASIS and OASIS SB Primes and find out what the client wants</a:t>
            </a:r>
          </a:p>
          <a:p>
            <a:pPr lvl="1"/>
            <a:r>
              <a:rPr lang="en-US" dirty="0" smtClean="0"/>
              <a:t>TEAM:  Together Everyone Achieves More!</a:t>
            </a:r>
            <a:endParaRPr lang="en-US" dirty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374775" y="488731"/>
            <a:ext cx="7769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539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OASIS</a:t>
            </a:r>
            <a:r>
              <a:rPr lang="en-US" sz="3200" b="1" kern="0" dirty="0">
                <a:solidFill>
                  <a:srgbClr val="00539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0" dirty="0" smtClean="0">
                <a:solidFill>
                  <a:srgbClr val="005390"/>
                </a:solidFill>
                <a:latin typeface="+mj-lt"/>
                <a:ea typeface="+mj-ea"/>
                <a:cs typeface="+mj-cs"/>
              </a:rPr>
              <a:t>Fundamentals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539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F00F41-7BB7-4530-87B9-705D84766AB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84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F00F41-7BB7-4530-87B9-705D84766AB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5342" y="2554013"/>
            <a:ext cx="67133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Advantages</a:t>
            </a:r>
          </a:p>
          <a:p>
            <a:pPr algn="ctr"/>
            <a:r>
              <a:rPr lang="en-US" sz="60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and </a:t>
            </a:r>
          </a:p>
          <a:p>
            <a:pPr algn="ctr"/>
            <a:r>
              <a:rPr lang="en-US" sz="60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Benefits </a:t>
            </a:r>
            <a:endParaRPr lang="en-US" sz="6000" b="1" i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08719"/>
            <a:ext cx="9144000" cy="553998"/>
          </a:xfrm>
        </p:spPr>
        <p:txBody>
          <a:bodyPr/>
          <a:lstStyle/>
          <a:p>
            <a:r>
              <a:rPr lang="en-US" sz="30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4828"/>
            <a:ext cx="9143999" cy="4286031"/>
          </a:xfrm>
        </p:spPr>
        <p:txBody>
          <a:bodyPr/>
          <a:lstStyle/>
          <a:p>
            <a:r>
              <a:rPr lang="en-US" dirty="0" smtClean="0"/>
              <a:t>FAR Part 16.505 “Streamlined Acquisition Procedures” APPLY!</a:t>
            </a:r>
          </a:p>
          <a:p>
            <a:pPr lvl="1"/>
            <a:r>
              <a:rPr lang="en-US" dirty="0" smtClean="0"/>
              <a:t>Synopsizing or Posting Solicitations in FBO.gov is NOT Applicable! (except for exceptions to fair opportunity)</a:t>
            </a:r>
          </a:p>
          <a:p>
            <a:pPr lvl="1"/>
            <a:r>
              <a:rPr lang="en-US" dirty="0" smtClean="0"/>
              <a:t>Protests less than $10 Million NOT allowable! (except for increase in scope or period)</a:t>
            </a:r>
          </a:p>
          <a:p>
            <a:pPr lvl="1"/>
            <a:r>
              <a:rPr lang="en-US" dirty="0" smtClean="0"/>
              <a:t>The ordering contracting officer may exercise </a:t>
            </a:r>
            <a:r>
              <a:rPr lang="en-US" u="sng" dirty="0" smtClean="0"/>
              <a:t>broad discretion </a:t>
            </a:r>
            <a:r>
              <a:rPr lang="en-US" dirty="0" smtClean="0"/>
              <a:t>in developing appropriate order placement procedures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374775" y="488731"/>
            <a:ext cx="7769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539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OASIS</a:t>
            </a:r>
            <a:r>
              <a:rPr lang="en-US" sz="3200" b="1" kern="0" dirty="0">
                <a:solidFill>
                  <a:srgbClr val="00539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0" dirty="0" smtClean="0">
                <a:solidFill>
                  <a:srgbClr val="005390"/>
                </a:solidFill>
                <a:latin typeface="+mj-lt"/>
                <a:ea typeface="+mj-ea"/>
                <a:cs typeface="+mj-cs"/>
              </a:rPr>
              <a:t>Advantages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539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F00F41-7BB7-4530-87B9-705D84766AB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476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08719"/>
            <a:ext cx="9144000" cy="553998"/>
          </a:xfrm>
        </p:spPr>
        <p:txBody>
          <a:bodyPr/>
          <a:lstStyle/>
          <a:p>
            <a:r>
              <a:rPr lang="en-US" sz="30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2364828"/>
            <a:ext cx="9144000" cy="4286031"/>
          </a:xfrm>
        </p:spPr>
        <p:txBody>
          <a:bodyPr/>
          <a:lstStyle/>
          <a:p>
            <a:r>
              <a:rPr lang="en-US" sz="2800" dirty="0" smtClean="0"/>
              <a:t>BROAD Scope!</a:t>
            </a:r>
          </a:p>
          <a:p>
            <a:r>
              <a:rPr lang="en-US" sz="2800" dirty="0" smtClean="0"/>
              <a:t>Allows all Ancillary Support Items like ancillary labor, materials, and Other Direct Costs (ODCs) to be included in a single task order – TOTAL SOLUTION!!!</a:t>
            </a:r>
          </a:p>
          <a:p>
            <a:r>
              <a:rPr lang="en-US" sz="2800" dirty="0" smtClean="0"/>
              <a:t>Highest Technically Rated Contractors – Best in the Business!</a:t>
            </a:r>
          </a:p>
          <a:p>
            <a:r>
              <a:rPr lang="en-US" sz="2800" u="sng" dirty="0"/>
              <a:t>ALL awardees have DCAA Approved Accounting </a:t>
            </a:r>
            <a:r>
              <a:rPr lang="en-US" sz="2800" u="sng" dirty="0" smtClean="0"/>
              <a:t>Systems</a:t>
            </a:r>
            <a:r>
              <a:rPr lang="en-US" sz="2800" dirty="0" smtClean="0"/>
              <a:t>!</a:t>
            </a:r>
          </a:p>
          <a:p>
            <a:pPr lvl="1">
              <a:buNone/>
            </a:pPr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374775" y="488731"/>
            <a:ext cx="7769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539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OASIS Advantages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539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F00F41-7BB7-4530-87B9-705D84766AB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768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08719"/>
            <a:ext cx="9144000" cy="553998"/>
          </a:xfrm>
        </p:spPr>
        <p:txBody>
          <a:bodyPr/>
          <a:lstStyle/>
          <a:p>
            <a:r>
              <a:rPr lang="en-US" sz="30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597" y="2364828"/>
            <a:ext cx="8355303" cy="4286031"/>
          </a:xfrm>
        </p:spPr>
        <p:txBody>
          <a:bodyPr/>
          <a:lstStyle/>
          <a:p>
            <a:r>
              <a:rPr lang="en-US" sz="2800" dirty="0" smtClean="0"/>
              <a:t>Streamlined ordering procedures = faster time to award!</a:t>
            </a:r>
          </a:p>
          <a:p>
            <a:r>
              <a:rPr lang="en-US" sz="2800" dirty="0" smtClean="0"/>
              <a:t>CLIN </a:t>
            </a:r>
            <a:r>
              <a:rPr lang="en-US" sz="2800" dirty="0"/>
              <a:t>structures may be customized to the task order requirement!</a:t>
            </a:r>
          </a:p>
          <a:p>
            <a:r>
              <a:rPr lang="en-US" sz="2800" dirty="0"/>
              <a:t>ALL Contract Types allowable!</a:t>
            </a:r>
          </a:p>
          <a:p>
            <a:r>
              <a:rPr lang="en-US" sz="2800" dirty="0"/>
              <a:t>Standardized Labor Categories provide a common “language of labor</a:t>
            </a:r>
            <a:r>
              <a:rPr lang="en-US" sz="2800" dirty="0" smtClean="0"/>
              <a:t>”!</a:t>
            </a:r>
            <a:endParaRPr lang="en-US" sz="2800" dirty="0"/>
          </a:p>
          <a:p>
            <a:r>
              <a:rPr lang="en-US" sz="2800" dirty="0"/>
              <a:t>Customized Labor Categories allowed at the task order </a:t>
            </a:r>
            <a:r>
              <a:rPr lang="en-US" sz="2800" dirty="0" smtClean="0"/>
              <a:t>level!</a:t>
            </a:r>
            <a:endParaRPr lang="en-US" sz="2800" dirty="0"/>
          </a:p>
          <a:p>
            <a:pPr lvl="1"/>
            <a:endParaRPr lang="en-US" sz="2800" dirty="0" smtClean="0"/>
          </a:p>
          <a:p>
            <a:pPr lvl="1">
              <a:buNone/>
            </a:pPr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374775" y="488731"/>
            <a:ext cx="7769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539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OASIS’ Advantages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539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F00F41-7BB7-4530-87B9-705D84766AB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707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08719"/>
            <a:ext cx="9144000" cy="553998"/>
          </a:xfrm>
        </p:spPr>
        <p:txBody>
          <a:bodyPr/>
          <a:lstStyle/>
          <a:p>
            <a:r>
              <a:rPr lang="en-US" sz="30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597" y="2364828"/>
            <a:ext cx="8901403" cy="4286031"/>
          </a:xfrm>
        </p:spPr>
        <p:txBody>
          <a:bodyPr/>
          <a:lstStyle/>
          <a:p>
            <a:r>
              <a:rPr lang="en-US" sz="2800" dirty="0"/>
              <a:t>Clauses and provisions automatically flow down from the </a:t>
            </a:r>
            <a:r>
              <a:rPr lang="en-US" sz="2800" dirty="0" smtClean="0"/>
              <a:t>FAR!</a:t>
            </a:r>
            <a:endParaRPr lang="en-US" sz="2800" dirty="0"/>
          </a:p>
          <a:p>
            <a:pPr lvl="1"/>
            <a:r>
              <a:rPr lang="en-US" sz="2800" dirty="0" smtClean="0"/>
              <a:t>AND Optional </a:t>
            </a:r>
            <a:r>
              <a:rPr lang="en-US" sz="2800" dirty="0"/>
              <a:t>FAR/DFAR and other Agency Specific Clauses may be tailored specifically to </a:t>
            </a:r>
            <a:r>
              <a:rPr lang="en-US" sz="2800" dirty="0" smtClean="0"/>
              <a:t>the requirement!</a:t>
            </a:r>
            <a:endParaRPr lang="en-US" sz="2800" dirty="0"/>
          </a:p>
          <a:p>
            <a:r>
              <a:rPr lang="en-US" sz="2800" dirty="0" smtClean="0"/>
              <a:t>ALL </a:t>
            </a:r>
            <a:r>
              <a:rPr lang="en-US" sz="2800" dirty="0"/>
              <a:t>awardees have been determined </a:t>
            </a:r>
            <a:r>
              <a:rPr lang="en-US" sz="2800" dirty="0" smtClean="0"/>
              <a:t>Responsible, so agency officials don’t have to do these steps!</a:t>
            </a:r>
            <a:endParaRPr lang="en-US" sz="2800" dirty="0"/>
          </a:p>
          <a:p>
            <a:r>
              <a:rPr lang="en-US" sz="2800" dirty="0" smtClean="0"/>
              <a:t>Commercial </a:t>
            </a:r>
            <a:r>
              <a:rPr lang="en-US" sz="2800" dirty="0"/>
              <a:t>OR Non-Commercial procedures Allowable!</a:t>
            </a:r>
          </a:p>
          <a:p>
            <a:pPr lvl="1"/>
            <a:endParaRPr lang="en-US" sz="2800" dirty="0" smtClean="0"/>
          </a:p>
          <a:p>
            <a:pPr lvl="1">
              <a:buNone/>
            </a:pPr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374775" y="488731"/>
            <a:ext cx="7769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539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OASIS’ Advantages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539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F00F41-7BB7-4530-87B9-705D84766AB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167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2159876"/>
            <a:ext cx="8902700" cy="4572000"/>
          </a:xfrm>
        </p:spPr>
        <p:txBody>
          <a:bodyPr/>
          <a:lstStyle/>
          <a:p>
            <a:r>
              <a:rPr lang="en-US" dirty="0" smtClean="0"/>
              <a:t>Enables </a:t>
            </a:r>
            <a:r>
              <a:rPr lang="en-US" dirty="0"/>
              <a:t>agencies to concentrate on </a:t>
            </a:r>
            <a:r>
              <a:rPr lang="en-US" dirty="0" smtClean="0"/>
              <a:t>missions </a:t>
            </a:r>
            <a:r>
              <a:rPr lang="en-US" dirty="0"/>
              <a:t>rather than the acquisition </a:t>
            </a:r>
            <a:r>
              <a:rPr lang="en-US" dirty="0" smtClean="0"/>
              <a:t>itself</a:t>
            </a:r>
          </a:p>
          <a:p>
            <a:r>
              <a:rPr lang="en-US" dirty="0" smtClean="0"/>
              <a:t>Minimizes unnecessary </a:t>
            </a:r>
            <a:r>
              <a:rPr lang="en-US" dirty="0"/>
              <a:t>proliferation of interagency and agency-wide </a:t>
            </a:r>
            <a:r>
              <a:rPr lang="en-US" dirty="0" smtClean="0"/>
              <a:t>IDIQ contracts</a:t>
            </a:r>
          </a:p>
          <a:p>
            <a:r>
              <a:rPr lang="en-US" dirty="0" smtClean="0"/>
              <a:t>Provides tremendous flexibility in creating task order solutions </a:t>
            </a:r>
          </a:p>
          <a:p>
            <a:r>
              <a:rPr lang="en-US" dirty="0" smtClean="0"/>
              <a:t>Provides complete control to clients to structure, award, and administer their task orders as they see fit</a:t>
            </a:r>
          </a:p>
          <a:p>
            <a:r>
              <a:rPr lang="en-US" dirty="0" smtClean="0"/>
              <a:t>Reduces lead </a:t>
            </a:r>
            <a:r>
              <a:rPr lang="en-US" dirty="0"/>
              <a:t>time </a:t>
            </a:r>
            <a:r>
              <a:rPr lang="en-US" dirty="0" smtClean="0"/>
              <a:t>&amp; </a:t>
            </a:r>
            <a:r>
              <a:rPr lang="en-US" dirty="0"/>
              <a:t>administrative </a:t>
            </a:r>
            <a:r>
              <a:rPr lang="en-US" dirty="0" smtClean="0"/>
              <a:t>effort to acquire complex professional service-based requirements</a:t>
            </a:r>
          </a:p>
          <a:p>
            <a:r>
              <a:rPr lang="en-US" dirty="0" smtClean="0"/>
              <a:t>Ensures accurate SB award and subcontracting credit through the establishment of Pools based upon size standard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F00F41-7BB7-4530-87B9-705D84766AB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374775" y="488731"/>
            <a:ext cx="77692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005390"/>
                </a:solidFill>
                <a:latin typeface="+mj-lt"/>
                <a:ea typeface="+mj-ea"/>
                <a:cs typeface="+mj-cs"/>
              </a:rPr>
              <a:t>OASIS Benefits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539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98663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1" y="2369645"/>
            <a:ext cx="8115300" cy="4209393"/>
          </a:xfrm>
        </p:spPr>
        <p:txBody>
          <a:bodyPr/>
          <a:lstStyle/>
          <a:p>
            <a:r>
              <a:rPr lang="en-US" dirty="0" smtClean="0"/>
              <a:t>www.gsa.gov/oasis</a:t>
            </a:r>
          </a:p>
          <a:p>
            <a:endParaRPr lang="en-US" dirty="0" smtClean="0"/>
          </a:p>
          <a:p>
            <a:r>
              <a:rPr lang="en-US" dirty="0" smtClean="0"/>
              <a:t>OASIS Contracting Officer:  Tommy Thomas</a:t>
            </a:r>
          </a:p>
          <a:p>
            <a:pPr lvl="1"/>
            <a:r>
              <a:rPr lang="en-US" dirty="0" smtClean="0"/>
              <a:t>Tommy.Thomas@gsa.gov</a:t>
            </a:r>
          </a:p>
          <a:p>
            <a:r>
              <a:rPr lang="en-US" dirty="0" smtClean="0"/>
              <a:t>OASIS SB Contracting Officer:  Valerie </a:t>
            </a:r>
            <a:r>
              <a:rPr lang="en-US" dirty="0" err="1" smtClean="0"/>
              <a:t>Bindel</a:t>
            </a:r>
            <a:endParaRPr lang="en-US" dirty="0" smtClean="0"/>
          </a:p>
          <a:p>
            <a:pPr lvl="1"/>
            <a:r>
              <a:rPr lang="en-US" dirty="0" smtClean="0"/>
              <a:t>Valerie.Bindel@gsa.gov</a:t>
            </a:r>
          </a:p>
          <a:p>
            <a:r>
              <a:rPr lang="en-US" dirty="0" smtClean="0"/>
              <a:t>OASIS Deputy Director and Customer Service Lead:  Todd Richards</a:t>
            </a:r>
          </a:p>
          <a:p>
            <a:pPr lvl="1"/>
            <a:r>
              <a:rPr lang="en-US" dirty="0" smtClean="0"/>
              <a:t>Todd.Richards@gsa.gov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50428" y="472966"/>
            <a:ext cx="4006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3399"/>
                </a:solidFill>
              </a:rPr>
              <a:t>Points of Contact</a:t>
            </a:r>
            <a:endParaRPr lang="en-US" sz="3600" b="1" dirty="0">
              <a:solidFill>
                <a:srgbClr val="0033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F00F41-7BB7-4530-87B9-705D84766AB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00" y="4934608"/>
            <a:ext cx="7769225" cy="954107"/>
          </a:xfrm>
        </p:spPr>
        <p:txBody>
          <a:bodyPr/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</a:rPr>
              <a:t>OASIS OVERVIEW 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>Contractor Training Slides</a:t>
            </a:r>
            <a:endParaRPr lang="en-US" sz="2800" i="1" dirty="0"/>
          </a:p>
        </p:txBody>
      </p:sp>
      <p:pic>
        <p:nvPicPr>
          <p:cNvPr id="4" name="Content Placeholder 4" descr="group image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3167" y="2404158"/>
            <a:ext cx="5009388" cy="3163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metal"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F00F41-7BB7-4530-87B9-705D84766AB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08719"/>
            <a:ext cx="9144000" cy="553998"/>
          </a:xfrm>
        </p:spPr>
        <p:txBody>
          <a:bodyPr/>
          <a:lstStyle/>
          <a:p>
            <a:r>
              <a:rPr lang="en-US" sz="30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597" y="2364828"/>
            <a:ext cx="8355303" cy="4286031"/>
          </a:xfrm>
        </p:spPr>
        <p:txBody>
          <a:bodyPr/>
          <a:lstStyle/>
          <a:p>
            <a:r>
              <a:rPr lang="en-US" sz="3200" b="1" dirty="0" smtClean="0"/>
              <a:t>   What is OASIS???</a:t>
            </a:r>
          </a:p>
          <a:p>
            <a:endParaRPr lang="en-US" sz="3200" b="1" dirty="0" smtClean="0"/>
          </a:p>
          <a:p>
            <a:pPr lvl="1"/>
            <a:r>
              <a:rPr lang="en-US" sz="3200" dirty="0" smtClean="0"/>
              <a:t>Multiple-award IDIQ Contracts (MACs) that are designed to address complex professional service-based requirements in the federal Government 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374775" y="488731"/>
            <a:ext cx="7769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539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OASIS Fundamentals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539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F00F41-7BB7-4530-87B9-705D84766AB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4775" y="472966"/>
            <a:ext cx="7769225" cy="579438"/>
          </a:xfrm>
        </p:spPr>
        <p:txBody>
          <a:bodyPr/>
          <a:lstStyle/>
          <a:p>
            <a:r>
              <a:rPr lang="en-US" dirty="0" smtClean="0"/>
              <a:t>What do we mean by ‘complex’?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2175641"/>
            <a:ext cx="7879865" cy="4072760"/>
          </a:xfrm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Requirements </a:t>
            </a:r>
            <a:r>
              <a:rPr lang="en-US" dirty="0"/>
              <a:t>that contain multiple </a:t>
            </a:r>
            <a:r>
              <a:rPr lang="en-US" dirty="0" smtClean="0"/>
              <a:t>disciplines;</a:t>
            </a:r>
            <a:endParaRPr lang="en-US" b="1" dirty="0"/>
          </a:p>
          <a:p>
            <a:r>
              <a:rPr lang="en-US" dirty="0"/>
              <a:t>Requirements that contain significant IT </a:t>
            </a:r>
            <a:r>
              <a:rPr lang="en-US" dirty="0" smtClean="0"/>
              <a:t>components </a:t>
            </a:r>
            <a:r>
              <a:rPr lang="en-US" dirty="0"/>
              <a:t>but </a:t>
            </a:r>
            <a:r>
              <a:rPr lang="en-US" dirty="0" smtClean="0"/>
              <a:t>are not </a:t>
            </a:r>
            <a:r>
              <a:rPr lang="en-US" dirty="0"/>
              <a:t>IT </a:t>
            </a:r>
            <a:r>
              <a:rPr lang="en-US" dirty="0" smtClean="0"/>
              <a:t>requirements in &amp; of themselves;</a:t>
            </a:r>
            <a:endParaRPr lang="en-US" b="1" dirty="0"/>
          </a:p>
          <a:p>
            <a:r>
              <a:rPr lang="en-US" dirty="0"/>
              <a:t>Requirements that contain </a:t>
            </a:r>
            <a:r>
              <a:rPr lang="en-US" dirty="0" smtClean="0"/>
              <a:t>Other Direct Costs (ODCs);</a:t>
            </a:r>
            <a:endParaRPr lang="en-US" b="1" dirty="0"/>
          </a:p>
          <a:p>
            <a:r>
              <a:rPr lang="en-US" dirty="0"/>
              <a:t>Requirements that need </a:t>
            </a:r>
            <a:r>
              <a:rPr lang="en-US" dirty="0" smtClean="0"/>
              <a:t>flexibility of contract type (such as cost-reimbursement or a hybrid of contract types); and</a:t>
            </a:r>
            <a:endParaRPr lang="en-US" b="1" dirty="0"/>
          </a:p>
          <a:p>
            <a:r>
              <a:rPr lang="en-US" dirty="0" smtClean="0"/>
              <a:t>Any one or combination of </a:t>
            </a:r>
            <a:r>
              <a:rPr lang="en-US" dirty="0"/>
              <a:t>all of the </a:t>
            </a:r>
            <a:r>
              <a:rPr lang="en-US" dirty="0" smtClean="0"/>
              <a:t>above.</a:t>
            </a:r>
            <a:endParaRPr lang="en-US" b="1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F00F41-7BB7-4530-87B9-705D84766AB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75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08719"/>
            <a:ext cx="9144000" cy="553998"/>
          </a:xfrm>
        </p:spPr>
        <p:txBody>
          <a:bodyPr/>
          <a:lstStyle/>
          <a:p>
            <a:r>
              <a:rPr lang="en-US" sz="30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597" y="2364828"/>
            <a:ext cx="8901403" cy="4286031"/>
          </a:xfrm>
        </p:spPr>
        <p:txBody>
          <a:bodyPr/>
          <a:lstStyle/>
          <a:p>
            <a:r>
              <a:rPr lang="en-US" sz="3200" b="1" dirty="0" smtClean="0"/>
              <a:t>   </a:t>
            </a:r>
            <a:r>
              <a:rPr lang="en-US" sz="3200" dirty="0" smtClean="0"/>
              <a:t>What are the primary customer messages about OASIS???</a:t>
            </a:r>
          </a:p>
          <a:p>
            <a:pPr lvl="1"/>
            <a:r>
              <a:rPr lang="en-US" sz="3200" b="1" dirty="0" smtClean="0"/>
              <a:t>FLEXIBILITY</a:t>
            </a:r>
            <a:r>
              <a:rPr lang="en-US" sz="3200" dirty="0" smtClean="0"/>
              <a:t> – The OASIS contracts are the most flexible contracts in the Federal Government.</a:t>
            </a:r>
          </a:p>
          <a:p>
            <a:pPr lvl="1"/>
            <a:r>
              <a:rPr lang="en-US" sz="3200" b="1" dirty="0" smtClean="0"/>
              <a:t>CONTROL</a:t>
            </a:r>
            <a:r>
              <a:rPr lang="en-US" sz="3200" dirty="0" smtClean="0"/>
              <a:t> – The flexibilities provided in the OASIS contracts allow clients to completely control their task orders.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374775" y="488731"/>
            <a:ext cx="7769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539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OASIS Fundamentals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539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F00F41-7BB7-4530-87B9-705D84766AB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360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4775" y="457200"/>
            <a:ext cx="7769225" cy="579438"/>
          </a:xfrm>
        </p:spPr>
        <p:txBody>
          <a:bodyPr/>
          <a:lstStyle/>
          <a:p>
            <a:r>
              <a:rPr lang="en-US" dirty="0" smtClean="0"/>
              <a:t>OASIS Fundamentals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2207172"/>
            <a:ext cx="8467670" cy="4155528"/>
          </a:xfrm>
        </p:spPr>
        <p:txBody>
          <a:bodyPr/>
          <a:lstStyle/>
          <a:p>
            <a:r>
              <a:rPr lang="en-US" sz="2800" dirty="0" smtClean="0"/>
              <a:t>Pools</a:t>
            </a:r>
          </a:p>
          <a:p>
            <a:pPr lvl="1"/>
            <a:r>
              <a:rPr lang="en-US" sz="2800" dirty="0" smtClean="0"/>
              <a:t>Each Pool is a separate contract</a:t>
            </a:r>
          </a:p>
          <a:p>
            <a:pPr lvl="1"/>
            <a:r>
              <a:rPr lang="en-US" sz="2800" dirty="0" smtClean="0"/>
              <a:t>Each Pool has one or more NAICS codes assigned to it</a:t>
            </a:r>
          </a:p>
          <a:p>
            <a:pPr lvl="1"/>
            <a:r>
              <a:rPr lang="en-US" sz="2800" dirty="0" smtClean="0"/>
              <a:t>Each Pool has a single small business size standard</a:t>
            </a:r>
          </a:p>
          <a:p>
            <a:pPr lvl="1"/>
            <a:r>
              <a:rPr lang="en-US" sz="2800" dirty="0" smtClean="0"/>
              <a:t>Companies may only compete in the Pools which they have earned a contract</a:t>
            </a: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F00F41-7BB7-4530-87B9-705D84766AB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F00F41-7BB7-4530-87B9-705D84766AB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46113" y="2303463"/>
          <a:ext cx="7339012" cy="397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Worksheet" r:id="rId3" imgW="5372039" imgH="3284120" progId="Excel.Sheet.12">
                  <p:embed/>
                </p:oleObj>
              </mc:Choice>
              <mc:Fallback>
                <p:oleObj name="Worksheet" r:id="rId3" imgW="5372039" imgH="3284120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13" y="2303463"/>
                        <a:ext cx="7339012" cy="3970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31219" y="5694744"/>
            <a:ext cx="3831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Codes in </a:t>
            </a:r>
            <a:r>
              <a:rPr lang="en-US" sz="1400" b="1" dirty="0" smtClean="0"/>
              <a:t>BOLD </a:t>
            </a:r>
            <a:r>
              <a:rPr lang="en-US" sz="1400" b="1" dirty="0" smtClean="0">
                <a:solidFill>
                  <a:srgbClr val="C00000"/>
                </a:solidFill>
              </a:rPr>
              <a:t>are designated primary codes for FPDS-NG reporting purposes</a:t>
            </a:r>
            <a:endParaRPr lang="en-US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358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08719"/>
            <a:ext cx="9144000" cy="553998"/>
          </a:xfrm>
        </p:spPr>
        <p:txBody>
          <a:bodyPr/>
          <a:lstStyle/>
          <a:p>
            <a:r>
              <a:rPr lang="en-US" sz="30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4828"/>
            <a:ext cx="9143999" cy="4286031"/>
          </a:xfrm>
        </p:spPr>
        <p:txBody>
          <a:bodyPr/>
          <a:lstStyle/>
          <a:p>
            <a:r>
              <a:rPr lang="en-US" sz="4000" u="sng" dirty="0" smtClean="0"/>
              <a:t>OASIS IS NOT A GSA SCHEDULE</a:t>
            </a:r>
          </a:p>
          <a:p>
            <a:pPr lvl="1"/>
            <a:r>
              <a:rPr lang="en-US" sz="4000" dirty="0"/>
              <a:t>FAR Part </a:t>
            </a:r>
            <a:r>
              <a:rPr lang="en-US" sz="4000" dirty="0" smtClean="0"/>
              <a:t>8.4 DOES NOT apply</a:t>
            </a:r>
          </a:p>
          <a:p>
            <a:pPr lvl="1"/>
            <a:r>
              <a:rPr lang="en-US" sz="4000" dirty="0" smtClean="0"/>
              <a:t>FAR 15.3 DOES NOT apply</a:t>
            </a:r>
          </a:p>
          <a:p>
            <a:pPr lvl="1"/>
            <a:endParaRPr lang="en-US" sz="4000" dirty="0" smtClean="0"/>
          </a:p>
          <a:p>
            <a:pPr lvl="1"/>
            <a:r>
              <a:rPr lang="en-US" sz="4000" dirty="0" smtClean="0"/>
              <a:t>FAR 16.505 APPLIES</a:t>
            </a:r>
          </a:p>
          <a:p>
            <a:pPr lvl="1">
              <a:buNone/>
            </a:pPr>
            <a:endParaRPr lang="en-US" sz="4000" dirty="0" smtClean="0"/>
          </a:p>
          <a:p>
            <a:pPr lvl="1">
              <a:buNone/>
            </a:pPr>
            <a:endParaRPr lang="en-US" sz="4000" dirty="0" smtClean="0"/>
          </a:p>
          <a:p>
            <a:pPr lvl="1"/>
            <a:endParaRPr lang="en-US" sz="4000" dirty="0" smtClean="0"/>
          </a:p>
          <a:p>
            <a:pPr lvl="1"/>
            <a:endParaRPr lang="en-US" sz="4000" dirty="0" smtClean="0"/>
          </a:p>
          <a:p>
            <a:pPr lvl="1"/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374775" y="488731"/>
            <a:ext cx="7769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539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OASIS</a:t>
            </a:r>
            <a:r>
              <a:rPr lang="en-US" sz="3200" b="1" kern="0" dirty="0">
                <a:solidFill>
                  <a:srgbClr val="00539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0" dirty="0" smtClean="0">
                <a:solidFill>
                  <a:srgbClr val="005390"/>
                </a:solidFill>
                <a:latin typeface="+mj-lt"/>
                <a:ea typeface="+mj-ea"/>
                <a:cs typeface="+mj-cs"/>
              </a:rPr>
              <a:t>Fundamentals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539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F00F41-7BB7-4530-87B9-705D84766AB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982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08719"/>
            <a:ext cx="9144000" cy="553998"/>
          </a:xfrm>
        </p:spPr>
        <p:txBody>
          <a:bodyPr/>
          <a:lstStyle/>
          <a:p>
            <a:r>
              <a:rPr lang="en-US" sz="30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75642"/>
            <a:ext cx="9143999" cy="4475218"/>
          </a:xfrm>
        </p:spPr>
        <p:txBody>
          <a:bodyPr/>
          <a:lstStyle/>
          <a:p>
            <a:r>
              <a:rPr lang="en-US" sz="2800" u="sng" dirty="0" smtClean="0"/>
              <a:t>OASIS does NOT have preset pricing</a:t>
            </a:r>
          </a:p>
          <a:p>
            <a:pPr lvl="1"/>
            <a:r>
              <a:rPr lang="en-US" sz="2800" dirty="0" smtClean="0"/>
              <a:t>Do NOT publish your sole source T&amp;M ceiling rates</a:t>
            </a:r>
          </a:p>
          <a:p>
            <a:pPr lvl="1"/>
            <a:r>
              <a:rPr lang="en-US" sz="2800" dirty="0" smtClean="0"/>
              <a:t>Do NOT provide your sole source T&amp;M ceiling rates to clients – if your client is doing a sole source T&amp;M requirement, the OASIS Program Office will provide those rates to the client</a:t>
            </a:r>
          </a:p>
          <a:p>
            <a:pPr lvl="1"/>
            <a:r>
              <a:rPr lang="en-US" sz="2800" dirty="0" smtClean="0"/>
              <a:t>If asked for your “rates” or “discounts” in a proposal for anything other than a sole source Time and Material task order, provide a “N/A” response.</a:t>
            </a:r>
          </a:p>
          <a:p>
            <a:pPr lvl="1">
              <a:buNone/>
            </a:pPr>
            <a:endParaRPr lang="en-US" sz="2800" dirty="0" smtClean="0"/>
          </a:p>
          <a:p>
            <a:pPr lvl="1">
              <a:buNone/>
            </a:pPr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374775" y="488731"/>
            <a:ext cx="7769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539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OASIS</a:t>
            </a:r>
            <a:r>
              <a:rPr lang="en-US" sz="3200" b="1" kern="0" dirty="0">
                <a:solidFill>
                  <a:srgbClr val="00539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0" dirty="0" smtClean="0">
                <a:solidFill>
                  <a:srgbClr val="005390"/>
                </a:solidFill>
                <a:latin typeface="+mj-lt"/>
                <a:ea typeface="+mj-ea"/>
                <a:cs typeface="+mj-cs"/>
              </a:rPr>
              <a:t>Fundamentals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539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F00F41-7BB7-4530-87B9-705D84766AB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735629"/>
      </p:ext>
    </p:extLst>
  </p:cSld>
  <p:clrMapOvr>
    <a:masterClrMapping/>
  </p:clrMapOvr>
</p:sld>
</file>

<file path=ppt/theme/theme1.xml><?xml version="1.0" encoding="utf-8"?>
<a:theme xmlns:a="http://schemas.openxmlformats.org/drawingml/2006/main" name="GSA Powerpoint template">
  <a:themeElements>
    <a:clrScheme name="GSA Powerpoin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SA Powerpoi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GSA Powerpoi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A Powerpoint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A Powerpoint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A Powerpoint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A Powerpoint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A Powerpoint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A Powerpoint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GGS</Template>
  <TotalTime>16676</TotalTime>
  <Words>791</Words>
  <Application>Microsoft Office PowerPoint</Application>
  <PresentationFormat>On-screen Show (4:3)</PresentationFormat>
  <Paragraphs>156</Paragraphs>
  <Slides>18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GSA Powerpoint template</vt:lpstr>
      <vt:lpstr>Worksheet</vt:lpstr>
      <vt:lpstr>PowerPoint Presentation</vt:lpstr>
      <vt:lpstr>OASIS OVERVIEW  Contractor Training Slides</vt:lpstr>
      <vt:lpstr> </vt:lpstr>
      <vt:lpstr>What do we mean by ‘complex’?</vt:lpstr>
      <vt:lpstr> </vt:lpstr>
      <vt:lpstr>OASIS Fundamentals</vt:lpstr>
      <vt:lpstr>PowerPoint Presentation</vt:lpstr>
      <vt:lpstr> </vt:lpstr>
      <vt:lpstr> </vt:lpstr>
      <vt:lpstr> </vt:lpstr>
      <vt:lpstr> </vt:lpstr>
      <vt:lpstr>PowerPoint Presentation</vt:lpstr>
      <vt:lpstr> </vt:lpstr>
      <vt:lpstr> </vt:lpstr>
      <vt:lpstr> </vt:lpstr>
      <vt:lpstr> </vt:lpstr>
      <vt:lpstr>PowerPoint Presentation</vt:lpstr>
      <vt:lpstr>PowerPoint Presentation</vt:lpstr>
    </vt:vector>
  </TitlesOfParts>
  <Company>GSA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OASIS Overview Training</dc:title>
  <dc:creator>Todd Richards</dc:creator>
  <cp:lastModifiedBy> Todd E. Richards</cp:lastModifiedBy>
  <cp:revision>1007</cp:revision>
  <cp:lastPrinted>2012-06-12T15:21:56Z</cp:lastPrinted>
  <dcterms:created xsi:type="dcterms:W3CDTF">2007-06-28T14:31:13Z</dcterms:created>
  <dcterms:modified xsi:type="dcterms:W3CDTF">2014-10-09T20:11:35Z</dcterms:modified>
</cp:coreProperties>
</file>